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handoutMasterIdLst>
    <p:handoutMasterId r:id="rId24"/>
  </p:handoutMasterIdLst>
  <p:sldIdLst>
    <p:sldId id="256" r:id="rId2"/>
    <p:sldId id="260" r:id="rId3"/>
    <p:sldId id="265" r:id="rId4"/>
    <p:sldId id="269" r:id="rId5"/>
    <p:sldId id="273" r:id="rId6"/>
    <p:sldId id="277" r:id="rId7"/>
    <p:sldId id="276" r:id="rId8"/>
    <p:sldId id="278" r:id="rId9"/>
    <p:sldId id="280" r:id="rId10"/>
    <p:sldId id="279" r:id="rId11"/>
    <p:sldId id="281" r:id="rId12"/>
    <p:sldId id="282" r:id="rId13"/>
    <p:sldId id="283" r:id="rId14"/>
    <p:sldId id="284" r:id="rId15"/>
    <p:sldId id="288" r:id="rId16"/>
    <p:sldId id="285" r:id="rId17"/>
    <p:sldId id="286" r:id="rId18"/>
    <p:sldId id="287" r:id="rId19"/>
    <p:sldId id="292" r:id="rId20"/>
    <p:sldId id="290" r:id="rId21"/>
    <p:sldId id="293" r:id="rId22"/>
    <p:sldId id="275" r:id="rId2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7A6F"/>
    <a:srgbClr val="3872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828" y="-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6BD93-7C8D-408D-99C2-9FD56EAF8C46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3D069A-AD78-40A5-A9F0-38826C72743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87290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0279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0403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13180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80530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37168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73698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742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8160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9440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8856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3742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3167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717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358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146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1046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147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A7E10B7-B84F-4A10-8652-F85847B1CF67}" type="datetimeFigureOut">
              <a:rPr lang="en-AU" smtClean="0"/>
              <a:t>18/03/2019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A0934-B198-43B8-8C4B-6F8898FF0F6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63825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gif"/><Relationship Id="rId7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jpe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R 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sz="1600" dirty="0">
                <a:solidFill>
                  <a:schemeClr val="tx1"/>
                </a:solidFill>
              </a:rPr>
              <a:t>Or: your r script just got pretty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66442" y="5208090"/>
            <a:ext cx="6620968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AU" sz="1600" dirty="0"/>
              <a:t>Dr Erin I </a:t>
            </a:r>
            <a:r>
              <a:rPr lang="en-AU" sz="1600" dirty="0" err="1"/>
              <a:t>walsh</a:t>
            </a:r>
            <a:r>
              <a:rPr lang="en-AU" sz="1600" dirty="0"/>
              <a:t> | 15/03/2019</a:t>
            </a:r>
          </a:p>
        </p:txBody>
      </p:sp>
    </p:spTree>
    <p:extLst>
      <p:ext uri="{BB962C8B-B14F-4D97-AF65-F5344CB8AC3E}">
        <p14:creationId xmlns:p14="http://schemas.microsoft.com/office/powerpoint/2010/main" val="1232309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Ok, but what does it </a:t>
            </a:r>
            <a:r>
              <a:rPr lang="en-AU" b="1" i="1" dirty="0"/>
              <a:t>do</a:t>
            </a:r>
            <a:r>
              <a:rPr lang="en-AU" b="1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443325"/>
            <a:ext cx="6711654" cy="4947950"/>
          </a:xfrm>
        </p:spPr>
        <p:txBody>
          <a:bodyPr>
            <a:normAutofit/>
          </a:bodyPr>
          <a:lstStyle/>
          <a:p>
            <a:r>
              <a:rPr lang="en-AU" dirty="0"/>
              <a:t>Takes care of text formatting (headings, lists, bolds, italics, links, images, </a:t>
            </a:r>
            <a:r>
              <a:rPr lang="en-AU" dirty="0" err="1"/>
              <a:t>blockquotes</a:t>
            </a:r>
            <a:r>
              <a:rPr lang="en-AU" dirty="0"/>
              <a:t>, tables)</a:t>
            </a:r>
          </a:p>
          <a:p>
            <a:r>
              <a:rPr lang="en-AU" b="1" dirty="0"/>
              <a:t>Allows blocks of code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1962" y="3036879"/>
            <a:ext cx="3267075" cy="3267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023" t="17781" r="996" b="13381"/>
          <a:stretch/>
        </p:blipFill>
        <p:spPr>
          <a:xfrm>
            <a:off x="967689" y="2808280"/>
            <a:ext cx="4162425" cy="3724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67689" y="3635797"/>
            <a:ext cx="4069492" cy="26945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2095500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336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Ok, but what does it </a:t>
            </a:r>
            <a:r>
              <a:rPr lang="en-AU" b="1" i="1" dirty="0"/>
              <a:t>do</a:t>
            </a:r>
            <a:r>
              <a:rPr lang="en-AU" b="1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443325"/>
            <a:ext cx="6711654" cy="4947950"/>
          </a:xfrm>
        </p:spPr>
        <p:txBody>
          <a:bodyPr>
            <a:normAutofit/>
          </a:bodyPr>
          <a:lstStyle/>
          <a:p>
            <a:r>
              <a:rPr lang="en-AU" dirty="0"/>
              <a:t>Takes care of text formatting (headings, lists, bolds, italics, links, images, </a:t>
            </a:r>
            <a:r>
              <a:rPr lang="en-AU" dirty="0" err="1"/>
              <a:t>blockquotes</a:t>
            </a:r>
            <a:r>
              <a:rPr lang="en-AU" dirty="0"/>
              <a:t>, tables)</a:t>
            </a:r>
          </a:p>
          <a:p>
            <a:r>
              <a:rPr lang="en-AU" dirty="0"/>
              <a:t>Allows blocks of code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023" t="17781" r="996" b="13381"/>
          <a:stretch/>
        </p:blipFill>
        <p:spPr>
          <a:xfrm>
            <a:off x="967689" y="2808280"/>
            <a:ext cx="4162425" cy="3724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67689" y="3933825"/>
            <a:ext cx="4069492" cy="82867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176434" y="2808280"/>
            <a:ext cx="3606059" cy="1249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6" indent="-342906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62" indent="-285755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20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2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3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AU" b="1" dirty="0"/>
              <a:t>Runs the code each time the document is compiled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541" y="8728"/>
            <a:ext cx="1924459" cy="143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814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Ok, but what does it </a:t>
            </a:r>
            <a:r>
              <a:rPr lang="en-AU" b="1" i="1" dirty="0"/>
              <a:t>do</a:t>
            </a:r>
            <a:r>
              <a:rPr lang="en-AU" b="1" dirty="0"/>
              <a:t>?</a:t>
            </a:r>
            <a:r>
              <a:rPr lang="en-AU" dirty="0"/>
              <a:t/>
            </a:r>
            <a:br>
              <a:rPr lang="en-AU" dirty="0"/>
            </a:br>
            <a:endParaRPr lang="en-AU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443325"/>
            <a:ext cx="6711654" cy="4947950"/>
          </a:xfrm>
        </p:spPr>
        <p:txBody>
          <a:bodyPr>
            <a:normAutofit/>
          </a:bodyPr>
          <a:lstStyle/>
          <a:p>
            <a:r>
              <a:rPr lang="en-AU" dirty="0"/>
              <a:t>Takes care of text formatting (headings, lists, bolds, italics, links, images, </a:t>
            </a:r>
            <a:r>
              <a:rPr lang="en-AU" dirty="0" err="1"/>
              <a:t>blockquotes</a:t>
            </a:r>
            <a:r>
              <a:rPr lang="en-AU" dirty="0"/>
              <a:t>, tables)</a:t>
            </a:r>
          </a:p>
          <a:p>
            <a:r>
              <a:rPr lang="en-AU" dirty="0"/>
              <a:t>Allows blocks of code</a:t>
            </a:r>
          </a:p>
          <a:p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023" t="17781" r="996" b="13381"/>
          <a:stretch/>
        </p:blipFill>
        <p:spPr>
          <a:xfrm>
            <a:off x="967689" y="2808280"/>
            <a:ext cx="4162425" cy="372427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176434" y="2808280"/>
            <a:ext cx="3681816" cy="1249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6" indent="-342906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62" indent="-285755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20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2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3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AU" dirty="0"/>
              <a:t>Runs the code each time the document is compiled</a:t>
            </a:r>
          </a:p>
          <a:p>
            <a:endParaRPr lang="en-AU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222754" y="4045732"/>
            <a:ext cx="3681816" cy="1249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6" indent="-342906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62" indent="-285755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20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2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3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AU" b="1" dirty="0"/>
              <a:t>Can pipe the results from code into the text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672" y="0"/>
            <a:ext cx="2111328" cy="157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30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Ok, but what does it </a:t>
            </a:r>
            <a:r>
              <a:rPr lang="en-AU" b="1" i="1" dirty="0"/>
              <a:t>do</a:t>
            </a:r>
            <a:r>
              <a:rPr lang="en-AU" b="1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443325"/>
            <a:ext cx="6711654" cy="4947950"/>
          </a:xfrm>
        </p:spPr>
        <p:txBody>
          <a:bodyPr>
            <a:normAutofit/>
          </a:bodyPr>
          <a:lstStyle/>
          <a:p>
            <a:r>
              <a:rPr lang="en-AU" dirty="0"/>
              <a:t>Takes care of text formatting (headings, lists, bolds, italics, links, images, </a:t>
            </a:r>
            <a:r>
              <a:rPr lang="en-AU" dirty="0" err="1"/>
              <a:t>blockquotes</a:t>
            </a:r>
            <a:r>
              <a:rPr lang="en-AU" dirty="0"/>
              <a:t>, tables)</a:t>
            </a:r>
          </a:p>
          <a:p>
            <a:r>
              <a:rPr lang="en-AU" dirty="0"/>
              <a:t>Allows blocks of code</a:t>
            </a:r>
          </a:p>
          <a:p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023" t="17781" r="996" b="13381"/>
          <a:stretch/>
        </p:blipFill>
        <p:spPr>
          <a:xfrm>
            <a:off x="967689" y="2808280"/>
            <a:ext cx="4162425" cy="372427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176434" y="2808280"/>
            <a:ext cx="3681816" cy="1249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6" indent="-342906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62" indent="-285755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20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2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3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AU" dirty="0"/>
              <a:t>Runs the code each time the document is compiled</a:t>
            </a:r>
          </a:p>
          <a:p>
            <a:endParaRPr lang="en-AU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222754" y="4045732"/>
            <a:ext cx="3681816" cy="1249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6" indent="-342906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62" indent="-285755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20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2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3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AU" dirty="0"/>
              <a:t>Can pipe the results from code into the text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222754" y="5065307"/>
            <a:ext cx="3681816" cy="12493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6" indent="-342906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62" indent="-285755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20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2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3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AU" b="1" dirty="0"/>
              <a:t>Can use HTML code and other neat tricks to make the document convenient to read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4768" y="0"/>
            <a:ext cx="1599406" cy="14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924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Ok, but what does it </a:t>
            </a:r>
            <a:r>
              <a:rPr lang="en-AU" b="1" i="1" dirty="0"/>
              <a:t>do</a:t>
            </a:r>
            <a:r>
              <a:rPr lang="en-AU" b="1" dirty="0"/>
              <a:t>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5" y="2740400"/>
            <a:ext cx="2086950" cy="2490500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Entirely reproducible workflow that keeps your analysis in the same place as your reporting!</a:t>
            </a:r>
          </a:p>
          <a:p>
            <a:pPr lvl="1"/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6" t="6111" r="8958"/>
          <a:stretch/>
        </p:blipFill>
        <p:spPr>
          <a:xfrm>
            <a:off x="3133726" y="1581149"/>
            <a:ext cx="5676900" cy="480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240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Four aspects…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10" y="1309050"/>
            <a:ext cx="5062538" cy="5126926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04716" y="2751721"/>
            <a:ext cx="3070748" cy="242987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AU" dirty="0"/>
              <a:t>Chunk content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Chunk options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From within to outside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Outside the code chunks</a:t>
            </a:r>
          </a:p>
        </p:txBody>
      </p:sp>
    </p:spTree>
    <p:extLst>
      <p:ext uri="{BB962C8B-B14F-4D97-AF65-F5344CB8AC3E}">
        <p14:creationId xmlns:p14="http://schemas.microsoft.com/office/powerpoint/2010/main" val="4186573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Part 1: Chunk content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84710" y="1665871"/>
            <a:ext cx="7249590" cy="46587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Within a code chunk:</a:t>
            </a:r>
          </a:p>
          <a:p>
            <a:pPr lvl="1"/>
            <a:r>
              <a:rPr lang="en-AU" dirty="0"/>
              <a:t>Variable assignment</a:t>
            </a:r>
          </a:p>
          <a:p>
            <a:pPr lvl="1"/>
            <a:r>
              <a:rPr lang="en-AU" dirty="0"/>
              <a:t>Data importing</a:t>
            </a:r>
          </a:p>
          <a:p>
            <a:pPr lvl="1"/>
            <a:r>
              <a:rPr lang="en-AU" dirty="0"/>
              <a:t>Model fitting</a:t>
            </a:r>
          </a:p>
          <a:p>
            <a:pPr lvl="1"/>
            <a:r>
              <a:rPr lang="en-AU" dirty="0"/>
              <a:t>Stargazer</a:t>
            </a:r>
          </a:p>
          <a:p>
            <a:pPr lvl="1"/>
            <a:r>
              <a:rPr lang="en-AU" dirty="0"/>
              <a:t>Chunks run contiguously from top to bottom </a:t>
            </a:r>
            <a:br>
              <a:rPr lang="en-AU" dirty="0"/>
            </a:br>
            <a:r>
              <a:rPr lang="en-AU" dirty="0"/>
              <a:t>(and that can be very useful)</a:t>
            </a:r>
          </a:p>
          <a:p>
            <a:pPr lvl="1"/>
            <a:endParaRPr lang="en-AU" dirty="0"/>
          </a:p>
          <a:p>
            <a:pPr marL="57151" indent="0">
              <a:buNone/>
            </a:pPr>
            <a:r>
              <a:rPr lang="en-AU" dirty="0">
                <a:solidFill>
                  <a:schemeClr val="accent3"/>
                </a:solidFill>
              </a:rPr>
              <a:t>Exercise time!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62495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Part 2: Chunk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525" y="1338550"/>
            <a:ext cx="8144850" cy="5233700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Chunk options</a:t>
            </a:r>
          </a:p>
          <a:p>
            <a:pPr lvl="1"/>
            <a:r>
              <a:rPr lang="en-AU" dirty="0">
                <a:latin typeface="Courier New" panose="02070309020205020404" pitchFamily="49" charset="0"/>
                <a:cs typeface="Courier New" panose="02070309020205020404" pitchFamily="49" charset="0"/>
              </a:rPr>
              <a:t>include = FALSE </a:t>
            </a:r>
          </a:p>
          <a:p>
            <a:pPr lvl="2"/>
            <a:r>
              <a:rPr lang="en-AU" dirty="0"/>
              <a:t>Neither the code nor the output will appear in the final document, but it will run and be available for later chunks.</a:t>
            </a:r>
          </a:p>
          <a:p>
            <a:pPr lvl="2"/>
            <a:r>
              <a:rPr lang="en-AU" dirty="0"/>
              <a:t>Most useful: basic setup (packages, importing data </a:t>
            </a:r>
            <a:r>
              <a:rPr lang="en-AU" dirty="0" err="1"/>
              <a:t>etc</a:t>
            </a:r>
            <a:r>
              <a:rPr lang="en-AU" dirty="0"/>
              <a:t>)</a:t>
            </a:r>
          </a:p>
          <a:p>
            <a:pPr lvl="1"/>
            <a:r>
              <a:rPr lang="en-AU" dirty="0">
                <a:latin typeface="Courier New" panose="02070309020205020404" pitchFamily="49" charset="0"/>
                <a:cs typeface="Courier New" panose="02070309020205020404" pitchFamily="49" charset="0"/>
              </a:rPr>
              <a:t>echo = FALSE</a:t>
            </a:r>
          </a:p>
          <a:p>
            <a:pPr lvl="2"/>
            <a:r>
              <a:rPr lang="en-AU" dirty="0"/>
              <a:t>The code will not appear, but the output will</a:t>
            </a:r>
          </a:p>
          <a:p>
            <a:pPr lvl="2"/>
            <a:r>
              <a:rPr lang="en-AU" dirty="0"/>
              <a:t>Most useful: figures and tables</a:t>
            </a:r>
          </a:p>
          <a:p>
            <a:pPr lvl="1"/>
            <a:r>
              <a:rPr lang="en-AU" dirty="0">
                <a:latin typeface="Courier New" panose="02070309020205020404" pitchFamily="49" charset="0"/>
                <a:cs typeface="Courier New" panose="02070309020205020404" pitchFamily="49" charset="0"/>
              </a:rPr>
              <a:t>message = FALSE </a:t>
            </a:r>
            <a:r>
              <a:rPr lang="en-AU" dirty="0"/>
              <a:t>and </a:t>
            </a:r>
            <a:r>
              <a:rPr lang="en-AU" dirty="0">
                <a:latin typeface="Courier New" panose="02070309020205020404" pitchFamily="49" charset="0"/>
                <a:cs typeface="Courier New" panose="02070309020205020404" pitchFamily="49" charset="0"/>
              </a:rPr>
              <a:t>warning = FALSE </a:t>
            </a:r>
          </a:p>
          <a:p>
            <a:pPr lvl="2"/>
            <a:r>
              <a:rPr lang="en-AU" dirty="0"/>
              <a:t>Prevents messages that are generated by code from appearing in the finished file.</a:t>
            </a:r>
          </a:p>
          <a:p>
            <a:pPr lvl="2"/>
            <a:r>
              <a:rPr lang="en-AU" dirty="0"/>
              <a:t>A final touch if you want a clean look.</a:t>
            </a:r>
          </a:p>
          <a:p>
            <a:pPr lvl="1"/>
            <a:r>
              <a:rPr lang="en-AU" dirty="0">
                <a:latin typeface="Courier New" panose="02070309020205020404" pitchFamily="49" charset="0"/>
                <a:cs typeface="Courier New" panose="02070309020205020404" pitchFamily="49" charset="0"/>
              </a:rPr>
              <a:t>results='</a:t>
            </a:r>
            <a:r>
              <a:rPr lang="en-A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asis</a:t>
            </a:r>
            <a:r>
              <a:rPr lang="en-AU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pPr lvl="2"/>
            <a:r>
              <a:rPr lang="en-AU" dirty="0"/>
              <a:t>Reports results as they are: very powerful in combination with Stargazer exporting to html</a:t>
            </a:r>
          </a:p>
          <a:p>
            <a:pPr lvl="1"/>
            <a:r>
              <a:rPr lang="en-AU" dirty="0">
                <a:solidFill>
                  <a:srgbClr val="FFC000"/>
                </a:solidFill>
              </a:rPr>
              <a:t>Exercise time – let’s try it all!</a:t>
            </a:r>
          </a:p>
        </p:txBody>
      </p:sp>
    </p:spTree>
    <p:extLst>
      <p:ext uri="{BB962C8B-B14F-4D97-AF65-F5344CB8AC3E}">
        <p14:creationId xmlns:p14="http://schemas.microsoft.com/office/powerpoint/2010/main" val="1097082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600" dirty="0"/>
              <a:t>Part 3: From within to outside</a:t>
            </a:r>
          </a:p>
        </p:txBody>
      </p:sp>
      <p:sp>
        <p:nvSpPr>
          <p:cNvPr id="5" name="Content Placeholder 6"/>
          <p:cNvSpPr>
            <a:spLocks noGrp="1"/>
          </p:cNvSpPr>
          <p:nvPr>
            <p:ph idx="1"/>
          </p:nvPr>
        </p:nvSpPr>
        <p:spPr>
          <a:xfrm>
            <a:off x="637200" y="1576675"/>
            <a:ext cx="7954350" cy="4195481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Topically piping results from inside chunks into text:</a:t>
            </a:r>
          </a:p>
          <a:p>
            <a:r>
              <a:rPr lang="en-AU" b="1" dirty="0"/>
              <a:t>If you wanted to you could write your results section while data collection is ongoing</a:t>
            </a:r>
            <a:r>
              <a:rPr lang="en-AU" dirty="0"/>
              <a:t>.</a:t>
            </a:r>
          </a:p>
          <a:p>
            <a:r>
              <a:rPr lang="en-AU" dirty="0"/>
              <a:t>Any variable can be piped (numbers, model results, strings)</a:t>
            </a:r>
          </a:p>
          <a:p>
            <a:r>
              <a:rPr lang="en-AU" dirty="0"/>
              <a:t>Can be used in combination with an IF statement so results in words will always match the numbers.</a:t>
            </a:r>
          </a:p>
          <a:p>
            <a:r>
              <a:rPr lang="en-AU" dirty="0">
                <a:solidFill>
                  <a:srgbClr val="FFC000"/>
                </a:solidFill>
              </a:rPr>
              <a:t>Exercise time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10567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Part 4: Outside the chunks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525" y="1338550"/>
            <a:ext cx="8144850" cy="5233700"/>
          </a:xfrm>
        </p:spPr>
        <p:txBody>
          <a:bodyPr>
            <a:normAutofit/>
          </a:bodyPr>
          <a:lstStyle/>
          <a:p>
            <a:r>
              <a:rPr lang="en-AU" dirty="0"/>
              <a:t>Basic text formatting</a:t>
            </a:r>
          </a:p>
          <a:p>
            <a:r>
              <a:rPr lang="en-AU" dirty="0"/>
              <a:t>Section folding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" y="2202973"/>
            <a:ext cx="7000875" cy="40650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95700" y="6516391"/>
            <a:ext cx="52133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900" dirty="0">
                <a:solidFill>
                  <a:srgbClr val="3E7A6F"/>
                </a:solidFill>
              </a:rPr>
              <a:t>Image from: https://www.fastcompany.com/</a:t>
            </a:r>
          </a:p>
        </p:txBody>
      </p:sp>
    </p:spTree>
    <p:extLst>
      <p:ext uri="{BB962C8B-B14F-4D97-AF65-F5344CB8AC3E}">
        <p14:creationId xmlns:p14="http://schemas.microsoft.com/office/powerpoint/2010/main" val="4220453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600" dirty="0"/>
              <a:t>Last time…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28435" y="1557625"/>
            <a:ext cx="7747153" cy="4958766"/>
          </a:xfrm>
        </p:spPr>
        <p:txBody>
          <a:bodyPr>
            <a:normAutofit lnSpcReduction="10000"/>
          </a:bodyPr>
          <a:lstStyle/>
          <a:p>
            <a:r>
              <a:rPr lang="en-AU" dirty="0"/>
              <a:t>Learning R is an excellent idea (free!)</a:t>
            </a:r>
          </a:p>
          <a:p>
            <a:r>
              <a:rPr lang="en-AU" dirty="0" err="1"/>
              <a:t>Rstudio</a:t>
            </a:r>
            <a:r>
              <a:rPr lang="en-AU" dirty="0"/>
              <a:t> is your gateway into the full power of R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The whole process of data -&gt; analysis -&gt; reporting can be reproducible </a:t>
            </a:r>
            <a:r>
              <a:rPr lang="en-AU" sz="1600" dirty="0"/>
              <a:t>(This minimises human error and increases transparency)</a:t>
            </a:r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pic>
        <p:nvPicPr>
          <p:cNvPr id="4100" name="Picture 4" descr="Image result for r statistics love he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4589" y="2937817"/>
            <a:ext cx="2292843" cy="219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695700" y="6516391"/>
            <a:ext cx="521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900" dirty="0">
                <a:solidFill>
                  <a:srgbClr val="3E7A6F"/>
                </a:solidFill>
              </a:rPr>
              <a:t>Image from: http://3.bp.blogspot.com/-os4wGSnoRxk/U-iIVxN-OjI/AAAAAAAAGH4/t0JTmnNyYLs/s1600/Heart,+mathematical+equation,+2D+1+-+0b.jpg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197" y="2357881"/>
            <a:ext cx="3960630" cy="313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78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200" dirty="0"/>
              <a:t>Basic text formatting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525" y="1462375"/>
            <a:ext cx="7849575" cy="5167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800" dirty="0"/>
              <a:t>&lt;! –- Comments&gt; don’t show up</a:t>
            </a:r>
          </a:p>
          <a:p>
            <a:pPr marL="0" indent="0">
              <a:buNone/>
            </a:pPr>
            <a:r>
              <a:rPr lang="en-AU" sz="1800" dirty="0"/>
              <a:t># Heading 1</a:t>
            </a:r>
            <a:r>
              <a:rPr lang="en-AU" sz="1600" dirty="0"/>
              <a:t/>
            </a:r>
            <a:br>
              <a:rPr lang="en-AU" sz="1600" dirty="0"/>
            </a:br>
            <a:r>
              <a:rPr lang="en-AU" sz="1600" dirty="0"/>
              <a:t>## Heading 2</a:t>
            </a:r>
            <a:r>
              <a:rPr lang="en-AU" sz="1800" dirty="0"/>
              <a:t/>
            </a:r>
            <a:br>
              <a:rPr lang="en-AU" sz="1800" dirty="0"/>
            </a:br>
            <a:r>
              <a:rPr lang="en-AU" sz="1800" dirty="0"/>
              <a:t>### Heading 3</a:t>
            </a:r>
            <a:br>
              <a:rPr lang="en-AU" sz="1800" dirty="0"/>
            </a:br>
            <a:r>
              <a:rPr lang="en-AU" sz="1800" dirty="0"/>
              <a:t>#### Heading 4</a:t>
            </a:r>
          </a:p>
          <a:p>
            <a:pPr marL="0" indent="0">
              <a:buNone/>
            </a:pPr>
            <a:r>
              <a:rPr lang="en-AU" sz="1800" dirty="0"/>
              <a:t>*italics*</a:t>
            </a:r>
          </a:p>
          <a:p>
            <a:pPr marL="0" indent="0">
              <a:buNone/>
            </a:pPr>
            <a:r>
              <a:rPr lang="en-AU" sz="1800" dirty="0"/>
              <a:t>**bold**</a:t>
            </a:r>
          </a:p>
          <a:p>
            <a:pPr marL="0" indent="0">
              <a:buNone/>
            </a:pPr>
            <a:r>
              <a:rPr lang="en-AU" sz="1800" dirty="0"/>
              <a:t>~~strikethrough~~</a:t>
            </a:r>
          </a:p>
          <a:p>
            <a:pPr marL="0" indent="0">
              <a:buNone/>
            </a:pPr>
            <a:r>
              <a:rPr lang="en-AU" sz="1800" dirty="0"/>
              <a:t>---</a:t>
            </a:r>
          </a:p>
          <a:p>
            <a:pPr marL="0" indent="0">
              <a:buNone/>
            </a:pPr>
            <a:r>
              <a:rPr lang="en-AU" sz="1800" dirty="0"/>
              <a:t>&gt; Quote</a:t>
            </a:r>
          </a:p>
          <a:p>
            <a:pPr marL="0" indent="0">
              <a:buNone/>
            </a:pPr>
            <a:r>
              <a:rPr lang="en-AU" sz="1600" dirty="0"/>
              <a:t>[link text](http://www.linkurl.com)</a:t>
            </a:r>
          </a:p>
        </p:txBody>
      </p:sp>
    </p:spTree>
    <p:extLst>
      <p:ext uri="{BB962C8B-B14F-4D97-AF65-F5344CB8AC3E}">
        <p14:creationId xmlns:p14="http://schemas.microsoft.com/office/powerpoint/2010/main" val="25383928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200" dirty="0"/>
              <a:t>Section folding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525" y="1338550"/>
            <a:ext cx="7849575" cy="5167025"/>
          </a:xfrm>
        </p:spPr>
        <p:txBody>
          <a:bodyPr>
            <a:normAutofit/>
          </a:bodyPr>
          <a:lstStyle/>
          <a:p>
            <a:r>
              <a:rPr lang="en-AU" sz="1800" dirty="0"/>
              <a:t>Compile reports that look neat, but contain </a:t>
            </a:r>
            <a:r>
              <a:rPr lang="en-AU" sz="1800" i="1" dirty="0"/>
              <a:t>everything</a:t>
            </a:r>
            <a:r>
              <a:rPr lang="en-AU" sz="1800" dirty="0"/>
              <a:t>.</a:t>
            </a:r>
          </a:p>
          <a:p>
            <a:r>
              <a:rPr lang="en-AU" sz="1800" dirty="0"/>
              <a:t>Uses </a:t>
            </a:r>
            <a:r>
              <a:rPr lang="en-AU" sz="1800" dirty="0" err="1"/>
              <a:t>javascript</a:t>
            </a:r>
            <a:r>
              <a:rPr lang="en-AU" sz="1800" dirty="0"/>
              <a:t> DIV code, only works if compiling to </a:t>
            </a:r>
            <a:r>
              <a:rPr lang="en-AU" sz="1800" dirty="0" smtClean="0"/>
              <a:t>HTML</a:t>
            </a:r>
            <a:endParaRPr lang="en-AU" sz="1800" dirty="0"/>
          </a:p>
          <a:p>
            <a:pPr marL="457200" indent="-457200">
              <a:buFont typeface="+mj-lt"/>
              <a:buAutoNum type="arabicPeriod"/>
            </a:pPr>
            <a:r>
              <a:rPr lang="en-AU" sz="1600" dirty="0"/>
              <a:t>Place this code at the top of the document, just under the --- which denotes the header</a:t>
            </a:r>
          </a:p>
          <a:p>
            <a:pPr marL="457200" indent="-457200">
              <a:buFont typeface="+mj-lt"/>
              <a:buAutoNum type="arabicPeriod"/>
            </a:pPr>
            <a:endParaRPr lang="en-AU" sz="1600" dirty="0"/>
          </a:p>
          <a:p>
            <a:pPr marL="457200" indent="-457200">
              <a:buFont typeface="+mj-lt"/>
              <a:buAutoNum type="arabicPeriod"/>
            </a:pPr>
            <a:endParaRPr lang="en-AU" sz="1600" dirty="0"/>
          </a:p>
          <a:p>
            <a:pPr marL="457200" indent="-457200">
              <a:buFont typeface="+mj-lt"/>
              <a:buAutoNum type="arabicPeriod"/>
            </a:pPr>
            <a:endParaRPr lang="en-AU" sz="1600" dirty="0"/>
          </a:p>
          <a:p>
            <a:pPr marL="457200" indent="-457200">
              <a:buFont typeface="+mj-lt"/>
              <a:buAutoNum type="arabicPeriod"/>
            </a:pPr>
            <a:endParaRPr lang="en-AU" sz="1600" dirty="0"/>
          </a:p>
          <a:p>
            <a:pPr marL="457200" indent="-457200">
              <a:buFont typeface="+mj-lt"/>
              <a:buAutoNum type="arabicPeriod"/>
            </a:pPr>
            <a:r>
              <a:rPr lang="en-AU" sz="1600" dirty="0"/>
              <a:t>Place this code at the start of where you wish to fold</a:t>
            </a:r>
          </a:p>
          <a:p>
            <a:pPr marL="457200" indent="-457200">
              <a:buFont typeface="+mj-lt"/>
              <a:buAutoNum type="arabicPeriod"/>
            </a:pPr>
            <a:endParaRPr lang="en-AU" sz="1600" dirty="0"/>
          </a:p>
          <a:p>
            <a:pPr marL="457200" indent="-457200">
              <a:buFont typeface="+mj-lt"/>
              <a:buAutoNum type="arabicPeriod"/>
            </a:pPr>
            <a:r>
              <a:rPr lang="en-AU" sz="1600" dirty="0"/>
              <a:t>Place this code at the bottom of where you wish to fold</a:t>
            </a:r>
          </a:p>
          <a:p>
            <a:pPr marL="457200" indent="-457200">
              <a:buFont typeface="+mj-lt"/>
              <a:buAutoNum type="arabicPeriod"/>
            </a:pPr>
            <a:endParaRPr lang="en-AU" sz="1600" dirty="0"/>
          </a:p>
          <a:p>
            <a:r>
              <a:rPr lang="en-AU" sz="1600" dirty="0">
                <a:solidFill>
                  <a:srgbClr val="FFC000"/>
                </a:solidFill>
              </a:rPr>
              <a:t>NAME</a:t>
            </a:r>
            <a:r>
              <a:rPr lang="en-AU" sz="1600" dirty="0"/>
              <a:t> you choose must be marched at the open/close of the DIVs</a:t>
            </a:r>
          </a:p>
          <a:p>
            <a:r>
              <a:rPr lang="en-AU" sz="1600" dirty="0"/>
              <a:t>You can have as many folds as you want, just update the </a:t>
            </a:r>
            <a:r>
              <a:rPr lang="en-AU" sz="1600" dirty="0">
                <a:solidFill>
                  <a:srgbClr val="FFC000"/>
                </a:solidFill>
              </a:rPr>
              <a:t>NAME</a:t>
            </a:r>
          </a:p>
          <a:p>
            <a:pPr marL="457200" indent="-457200">
              <a:buFont typeface="+mj-lt"/>
              <a:buAutoNum type="arabicPeriod"/>
            </a:pPr>
            <a:endParaRPr lang="en-AU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1037160" y="2697719"/>
            <a:ext cx="6248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&lt;script type="text/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 language="JavaScript"&gt;&lt;!--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HideContent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(d) {</a:t>
            </a:r>
          </a:p>
          <a:p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(d).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style.display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= "none";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ShowContent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(d) {</a:t>
            </a:r>
          </a:p>
          <a:p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(d).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style.display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= "block";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ReverseDisplay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(d) {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if(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(d).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style.display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== "none") { 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(d).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style.display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= "block"; }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else { 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(d).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style.display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= "none"; }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//--&gt;&lt;/script&gt;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37160" y="4485196"/>
            <a:ext cx="6248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&lt;a 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javascript:ShowContent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AU" sz="700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')"&gt;Show &lt;/a&gt;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&lt;a 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javascript:HideContent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AU" sz="7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')"&gt; (hide)&lt;/a&gt;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&lt;div id="</a:t>
            </a:r>
            <a:r>
              <a:rPr lang="en-AU" sz="7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 style="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display:none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;"&gt;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37160" y="5336595"/>
            <a:ext cx="6248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&lt;a 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AU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javascript:HideContent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AU" sz="7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')"&gt;Hide&lt;/a&gt;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&lt;/div&gt;</a:t>
            </a:r>
          </a:p>
          <a:p>
            <a:r>
              <a:rPr lang="en-AU" sz="700" dirty="0">
                <a:latin typeface="Courier New" panose="02070309020205020404" pitchFamily="49" charset="0"/>
                <a:cs typeface="Courier New" panose="02070309020205020404" pitchFamily="49" charset="0"/>
              </a:rPr>
              <a:t>&lt;p&gt;&lt;/p&gt;</a:t>
            </a:r>
          </a:p>
        </p:txBody>
      </p:sp>
    </p:spTree>
    <p:extLst>
      <p:ext uri="{BB962C8B-B14F-4D97-AF65-F5344CB8AC3E}">
        <p14:creationId xmlns:p14="http://schemas.microsoft.com/office/powerpoint/2010/main" val="3642024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853248"/>
            <a:ext cx="6711654" cy="4195481"/>
          </a:xfrm>
        </p:spPr>
        <p:txBody>
          <a:bodyPr>
            <a:normAutofit/>
          </a:bodyPr>
          <a:lstStyle/>
          <a:p>
            <a:r>
              <a:rPr lang="en-AU" dirty="0"/>
              <a:t>Learning R is an excellent idea!</a:t>
            </a:r>
          </a:p>
          <a:p>
            <a:pPr lvl="1"/>
            <a:r>
              <a:rPr lang="en-AU" dirty="0"/>
              <a:t>High five, you’ve taken the plunge</a:t>
            </a:r>
          </a:p>
          <a:p>
            <a:r>
              <a:rPr lang="en-AU" dirty="0"/>
              <a:t>Markdown is a great gateway to truly reproducible science</a:t>
            </a:r>
          </a:p>
          <a:p>
            <a:r>
              <a:rPr lang="en-AU" dirty="0" err="1"/>
              <a:t>Rmarkdown</a:t>
            </a:r>
            <a:r>
              <a:rPr lang="en-AU" dirty="0"/>
              <a:t> is convenient and powerful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449" y="4055763"/>
            <a:ext cx="3305175" cy="247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273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631" y="0"/>
            <a:ext cx="8664819" cy="6858000"/>
          </a:xfrm>
          <a:prstGeom prst="rect">
            <a:avLst/>
          </a:prstGeom>
        </p:spPr>
      </p:pic>
      <p:pic>
        <p:nvPicPr>
          <p:cNvPr id="5" name="Picture 2" descr="Image result for STATA command lin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4415329"/>
            <a:ext cx="4686018" cy="227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mage result for pyth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483" y="1011860"/>
            <a:ext cx="5172009" cy="2909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4" descr="Image result for lego se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727" y="899445"/>
            <a:ext cx="990407" cy="89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8" descr="Image result for lego se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39" b="98156" l="1230" r="987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818" y="1514626"/>
            <a:ext cx="883692" cy="88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Related imag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304" y="1967439"/>
            <a:ext cx="1008412" cy="100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75811" y="2482948"/>
            <a:ext cx="1171334" cy="84281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33848" y="2420588"/>
            <a:ext cx="881186" cy="174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13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 orientation redux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1346533"/>
            <a:ext cx="7683254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solidFill>
                  <a:srgbClr val="FFC000"/>
                </a:solidFill>
              </a:rPr>
              <a:t>Refresher walk-through on:</a:t>
            </a:r>
          </a:p>
          <a:p>
            <a:r>
              <a:rPr lang="en-AU" dirty="0"/>
              <a:t>Variable assignment</a:t>
            </a:r>
            <a:endParaRPr lang="en-A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dirty="0"/>
              <a:t>Functions</a:t>
            </a:r>
          </a:p>
          <a:p>
            <a:r>
              <a:rPr lang="en-AU" dirty="0"/>
              <a:t>Loops</a:t>
            </a:r>
          </a:p>
          <a:p>
            <a:r>
              <a:rPr lang="en-AU" dirty="0"/>
              <a:t>Scripts</a:t>
            </a:r>
          </a:p>
          <a:p>
            <a:r>
              <a:rPr lang="en-AU" dirty="0"/>
              <a:t>Importing data</a:t>
            </a:r>
          </a:p>
          <a:p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452" y="2863677"/>
            <a:ext cx="5661533" cy="34876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64452" y="6419255"/>
            <a:ext cx="5661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last_month</a:t>
            </a:r>
            <a:r>
              <a:rPr lang="en-AU" dirty="0">
                <a:latin typeface="Courier New" panose="02070309020205020404" pitchFamily="49" charset="0"/>
                <a:cs typeface="Courier New" panose="02070309020205020404" pitchFamily="49" charset="0"/>
              </a:rPr>
              <a:t>&lt;- “happy memories, fun times”</a:t>
            </a:r>
          </a:p>
        </p:txBody>
      </p:sp>
    </p:spTree>
    <p:extLst>
      <p:ext uri="{BB962C8B-B14F-4D97-AF65-F5344CB8AC3E}">
        <p14:creationId xmlns:p14="http://schemas.microsoft.com/office/powerpoint/2010/main" val="3158402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 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443325"/>
            <a:ext cx="6711654" cy="4195481"/>
          </a:xfrm>
        </p:spPr>
        <p:txBody>
          <a:bodyPr>
            <a:normAutofit/>
          </a:bodyPr>
          <a:lstStyle/>
          <a:p>
            <a:r>
              <a:rPr lang="en-AU" dirty="0"/>
              <a:t>A file format for making dynamic documents </a:t>
            </a:r>
          </a:p>
          <a:p>
            <a:r>
              <a:rPr lang="en-AU" dirty="0"/>
              <a:t>Like a script, but does more: Contains chunks of embedded R code alongside neatly formatted text.</a:t>
            </a:r>
          </a:p>
          <a:p>
            <a:r>
              <a:rPr lang="en-AU" dirty="0"/>
              <a:t>Makes the WHOLE process reproducible and flexible and this is brilliant.</a:t>
            </a:r>
          </a:p>
          <a:p>
            <a:r>
              <a:rPr lang="en-AU" dirty="0">
                <a:solidFill>
                  <a:schemeClr val="accent3"/>
                </a:solidFill>
              </a:rPr>
              <a:t>But first, let’s make sure it is installed and working…</a:t>
            </a:r>
            <a:endParaRPr lang="en-AU" dirty="0"/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26898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90487"/>
            <a:ext cx="5105400" cy="48101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8661" y="90488"/>
            <a:ext cx="3290161" cy="25846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b="21648"/>
          <a:stretch/>
        </p:blipFill>
        <p:spPr>
          <a:xfrm>
            <a:off x="5578661" y="2923356"/>
            <a:ext cx="3327214" cy="29345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8661" y="6110288"/>
            <a:ext cx="3290161" cy="614883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5151531" y="1476375"/>
            <a:ext cx="523875" cy="4762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ight Arrow 11"/>
          <p:cNvSpPr/>
          <p:nvPr/>
        </p:nvSpPr>
        <p:spPr>
          <a:xfrm rot="5400000">
            <a:off x="6961803" y="2583101"/>
            <a:ext cx="523875" cy="4762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ight Arrow 13"/>
          <p:cNvSpPr/>
          <p:nvPr/>
        </p:nvSpPr>
        <p:spPr>
          <a:xfrm rot="5400000">
            <a:off x="6980330" y="5707858"/>
            <a:ext cx="523875" cy="4762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7610474" y="6272207"/>
            <a:ext cx="695325" cy="481018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0907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237" y="828674"/>
            <a:ext cx="4314635" cy="54102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" y="828674"/>
            <a:ext cx="4291983" cy="541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32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Markdown?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443325"/>
            <a:ext cx="6711654" cy="4947950"/>
          </a:xfrm>
        </p:spPr>
        <p:txBody>
          <a:bodyPr>
            <a:normAutofit fontScale="92500" lnSpcReduction="10000"/>
          </a:bodyPr>
          <a:lstStyle/>
          <a:p>
            <a:r>
              <a:rPr lang="en-AU" dirty="0" err="1"/>
              <a:t>Markup</a:t>
            </a:r>
            <a:r>
              <a:rPr lang="en-AU" dirty="0"/>
              <a:t> language </a:t>
            </a:r>
          </a:p>
          <a:p>
            <a:pPr lvl="1"/>
            <a:r>
              <a:rPr lang="en-AU" i="1" dirty="0"/>
              <a:t>a system for annotating a document in a way that is syntactically distinguishable from the text</a:t>
            </a:r>
            <a:r>
              <a:rPr lang="en-AU" dirty="0"/>
              <a:t>.</a:t>
            </a:r>
          </a:p>
          <a:p>
            <a:pPr lvl="1"/>
            <a:r>
              <a:rPr lang="en-AU" dirty="0"/>
              <a:t>Not completely “what you see is what you get”</a:t>
            </a:r>
          </a:p>
          <a:p>
            <a:pPr lvl="1"/>
            <a:r>
              <a:rPr lang="en-AU" dirty="0"/>
              <a:t>Akin to the invisible formatting cues text editors like Word use for styles</a:t>
            </a:r>
          </a:p>
          <a:p>
            <a:r>
              <a:rPr lang="en-AU" dirty="0"/>
              <a:t>Markdown is…</a:t>
            </a:r>
          </a:p>
          <a:p>
            <a:pPr lvl="1"/>
            <a:r>
              <a:rPr lang="en-AU" dirty="0"/>
              <a:t>Lightweight, portable, and human readable</a:t>
            </a:r>
          </a:p>
          <a:p>
            <a:pPr lvl="1"/>
            <a:r>
              <a:rPr lang="en-AU" dirty="0"/>
              <a:t>No need to know fancy code</a:t>
            </a:r>
          </a:p>
          <a:p>
            <a:pPr lvl="1"/>
            <a:r>
              <a:rPr lang="en-AU" dirty="0"/>
              <a:t>Extremely extensible</a:t>
            </a:r>
            <a:r>
              <a:rPr lang="en-AU" sz="1600" dirty="0"/>
              <a:t> (as complex as you want it to be)</a:t>
            </a:r>
          </a:p>
          <a:p>
            <a:pPr lvl="1"/>
            <a:r>
              <a:rPr lang="en-AU" dirty="0"/>
              <a:t>Flexible – can output to HTML, .doc, .pdf…</a:t>
            </a:r>
          </a:p>
          <a:p>
            <a:r>
              <a:rPr lang="en-AU" dirty="0"/>
              <a:t>Widely used for readme files, documentation, back-end of blogs and websites (ubiquitous in </a:t>
            </a:r>
            <a:r>
              <a:rPr lang="en-AU" dirty="0" err="1"/>
              <a:t>Github</a:t>
            </a:r>
            <a:r>
              <a:rPr lang="en-AU" dirty="0"/>
              <a:t>!)</a:t>
            </a:r>
          </a:p>
          <a:p>
            <a:r>
              <a:rPr lang="en-AU" dirty="0"/>
              <a:t>Growing application in reproducible analysis</a:t>
            </a:r>
          </a:p>
        </p:txBody>
      </p:sp>
    </p:spTree>
    <p:extLst>
      <p:ext uri="{BB962C8B-B14F-4D97-AF65-F5344CB8AC3E}">
        <p14:creationId xmlns:p14="http://schemas.microsoft.com/office/powerpoint/2010/main" val="72752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 Markdown</a:t>
            </a:r>
            <a:endParaRPr lang="en-AU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443325"/>
            <a:ext cx="6711654" cy="4947950"/>
          </a:xfrm>
        </p:spPr>
        <p:txBody>
          <a:bodyPr>
            <a:normAutofit/>
          </a:bodyPr>
          <a:lstStyle/>
          <a:p>
            <a:r>
              <a:rPr lang="en-AU" dirty="0"/>
              <a:t>R Markdown is a subset for making dynamic documents with R code.</a:t>
            </a:r>
          </a:p>
          <a:p>
            <a:r>
              <a:rPr lang="en-AU" dirty="0"/>
              <a:t>Conveniently, </a:t>
            </a:r>
            <a:r>
              <a:rPr lang="en-AU" dirty="0" err="1"/>
              <a:t>Rstudio</a:t>
            </a:r>
            <a:r>
              <a:rPr lang="en-AU" dirty="0"/>
              <a:t> already has R Markdown integration </a:t>
            </a:r>
            <a:r>
              <a:rPr lang="en-AU" dirty="0">
                <a:sym typeface="Wingdings" panose="05000000000000000000" pitchFamily="2" charset="2"/>
              </a:rPr>
              <a:t>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776624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1733</TotalTime>
  <Words>1004</Words>
  <Application>Microsoft Office PowerPoint</Application>
  <PresentationFormat>On-screen Show (4:3)</PresentationFormat>
  <Paragraphs>148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Century Gothic</vt:lpstr>
      <vt:lpstr>Courier New</vt:lpstr>
      <vt:lpstr>Wingdings</vt:lpstr>
      <vt:lpstr>Wingdings 3</vt:lpstr>
      <vt:lpstr>Ion</vt:lpstr>
      <vt:lpstr>R Markdown</vt:lpstr>
      <vt:lpstr>Last time…</vt:lpstr>
      <vt:lpstr>PowerPoint Presentation</vt:lpstr>
      <vt:lpstr>R orientation redux</vt:lpstr>
      <vt:lpstr>R Markdown</vt:lpstr>
      <vt:lpstr>PowerPoint Presentation</vt:lpstr>
      <vt:lpstr>PowerPoint Presentation</vt:lpstr>
      <vt:lpstr>What is Markdown?</vt:lpstr>
      <vt:lpstr>R Markdown</vt:lpstr>
      <vt:lpstr>Ok, but what does it do?</vt:lpstr>
      <vt:lpstr>Ok, but what does it do?</vt:lpstr>
      <vt:lpstr>Ok, but what does it do? </vt:lpstr>
      <vt:lpstr>Ok, but what does it do?</vt:lpstr>
      <vt:lpstr>Ok, but what does it do?</vt:lpstr>
      <vt:lpstr>Four aspects…</vt:lpstr>
      <vt:lpstr>Part 1: Chunk content</vt:lpstr>
      <vt:lpstr>Part 2: Chunk options</vt:lpstr>
      <vt:lpstr>Part 3: From within to outside</vt:lpstr>
      <vt:lpstr>Part 4: Outside the chunks</vt:lpstr>
      <vt:lpstr>Basic text formatting</vt:lpstr>
      <vt:lpstr>Section folding</vt:lpstr>
      <vt:lpstr>Conclusion</vt:lpstr>
    </vt:vector>
  </TitlesOfParts>
  <Company>The Australian National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Erin Walsh</dc:creator>
  <cp:lastModifiedBy>Erin Walsh</cp:lastModifiedBy>
  <cp:revision>66</cp:revision>
  <cp:lastPrinted>2019-03-14T22:42:27Z</cp:lastPrinted>
  <dcterms:created xsi:type="dcterms:W3CDTF">2019-01-15T22:07:22Z</dcterms:created>
  <dcterms:modified xsi:type="dcterms:W3CDTF">2019-03-18T01:30:59Z</dcterms:modified>
</cp:coreProperties>
</file>

<file path=docProps/thumbnail.jpeg>
</file>